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7" r:id="rId3"/>
    <p:sldId id="265" r:id="rId4"/>
    <p:sldId id="321" r:id="rId6"/>
    <p:sldId id="269" r:id="rId7"/>
    <p:sldId id="323" r:id="rId8"/>
    <p:sldId id="324" r:id="rId9"/>
    <p:sldId id="325" r:id="rId10"/>
    <p:sldId id="311" r:id="rId11"/>
    <p:sldId id="334" r:id="rId12"/>
    <p:sldId id="326" r:id="rId13"/>
    <p:sldId id="329" r:id="rId14"/>
    <p:sldId id="330" r:id="rId15"/>
    <p:sldId id="331" r:id="rId16"/>
    <p:sldId id="327" r:id="rId17"/>
    <p:sldId id="328" r:id="rId18"/>
    <p:sldId id="322" r:id="rId19"/>
    <p:sldId id="332" r:id="rId20"/>
    <p:sldId id="333" r:id="rId21"/>
    <p:sldId id="278" r:id="rId22"/>
  </p:sldIdLst>
  <p:sldSz cx="9144000" cy="5143500" type="screen16x9"/>
  <p:notesSz cx="6858000" cy="9144000"/>
  <p:embeddedFontLst>
    <p:embeddedFont>
      <p:font typeface="Amatic SC" panose="00000500000000000000"/>
      <p:regular r:id="rId26"/>
    </p:embeddedFont>
    <p:embeddedFont>
      <p:font typeface="Sitka Text" panose="02000505000000020004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egoe UI Historic" panose="020B0502040204020203" pitchFamily="34" charset="0"/>
      <p:regular r:id="rId35"/>
    </p:embeddedFont>
    <p:embeddedFont>
      <p:font typeface="Arial Black" panose="020B0A04020102020204" pitchFamily="34" charset="0"/>
      <p:bold r:id="rId36"/>
    </p:embeddedFont>
    <p:embeddedFont>
      <p:font typeface=".VnMemorandum" panose="020B7200000000000000" pitchFamily="34" charset="0"/>
      <p:regular r:id="rId37"/>
    </p:embeddedFont>
    <p:embeddedFont>
      <p:font typeface="Stencil" panose="040409050D0802020404" pitchFamily="8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 lettering text modern calligraphy style Vector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4" b="14424"/>
          <a:stretch>
            <a:fillRect/>
          </a:stretch>
        </p:blipFill>
        <p:spPr bwMode="auto">
          <a:xfrm>
            <a:off x="-1" y="-12032"/>
            <a:ext cx="9175537" cy="51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651" y="106116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  <a:endParaRPr lang="en-US" sz="4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651" y="712904"/>
            <a:ext cx="6780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prstClr val="black"/>
                </a:solidFill>
              </a:rPr>
              <a:t>- farming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fɑːr.mɪŋ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51" y="1381520"/>
            <a:ext cx="6353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4400" b="1" dirty="0" smtClean="0">
                <a:solidFill>
                  <a:prstClr val="black"/>
                </a:solidFill>
              </a:rPr>
              <a:t>- pollution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rgbClr val="B5D4E9">
                    <a:lumMod val="75000"/>
                  </a:srgbClr>
                </a:solidFill>
              </a:rPr>
              <a:t>/</a:t>
            </a:r>
            <a:r>
              <a:rPr lang="en-US" altLang="en-US" sz="4400" dirty="0" err="1">
                <a:solidFill>
                  <a:srgbClr val="B5D4E9">
                    <a:lumMod val="75000"/>
                  </a:srgbClr>
                </a:solidFill>
              </a:rPr>
              <a:t>pəˈlu</a:t>
            </a:r>
            <a:r>
              <a:rPr lang="en-US" altLang="en-US" sz="4400" dirty="0">
                <a:solidFill>
                  <a:srgbClr val="B5D4E9">
                    <a:lumMod val="75000"/>
                  </a:srgbClr>
                </a:solidFill>
              </a:rPr>
              <a:t>ː.</a:t>
            </a:r>
            <a:r>
              <a:rPr lang="en-US" altLang="en-US" sz="4400" dirty="0" err="1">
                <a:solidFill>
                  <a:srgbClr val="B5D4E9">
                    <a:lumMod val="75000"/>
                  </a:srgbClr>
                </a:solidFill>
              </a:rPr>
              <a:t>ʃən</a:t>
            </a:r>
            <a:r>
              <a:rPr lang="en-US" altLang="en-US" sz="4400" dirty="0">
                <a:solidFill>
                  <a:srgbClr val="B5D4E9">
                    <a:lumMod val="75000"/>
                  </a:srgbClr>
                </a:solidFill>
              </a:rPr>
              <a:t>/</a:t>
            </a:r>
            <a:endParaRPr lang="en-US" altLang="en-US" sz="4400" dirty="0">
              <a:solidFill>
                <a:srgbClr val="B5D4E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51" y="2035051"/>
            <a:ext cx="5793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4400" b="1" dirty="0" smtClean="0">
                <a:solidFill>
                  <a:prstClr val="black"/>
                </a:solidFill>
              </a:rPr>
              <a:t>- hunting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rgbClr val="B5D4E9">
                    <a:lumMod val="75000"/>
                  </a:srgbClr>
                </a:solidFill>
              </a:rPr>
              <a:t>/ˈ</a:t>
            </a:r>
            <a:r>
              <a:rPr lang="en-US" altLang="en-US" sz="4400" dirty="0" err="1">
                <a:solidFill>
                  <a:srgbClr val="B5D4E9">
                    <a:lumMod val="75000"/>
                  </a:srgbClr>
                </a:solidFill>
              </a:rPr>
              <a:t>hʌn.t̬ɪŋ</a:t>
            </a:r>
            <a:r>
              <a:rPr lang="en-US" altLang="en-US" sz="4400" dirty="0">
                <a:solidFill>
                  <a:srgbClr val="B5D4E9">
                    <a:lumMod val="75000"/>
                  </a:srgbClr>
                </a:solidFill>
              </a:rPr>
              <a:t>/</a:t>
            </a:r>
            <a:endParaRPr lang="en-US" altLang="en-US" sz="4400" dirty="0">
              <a:solidFill>
                <a:srgbClr val="B5D4E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651" y="2703667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explain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ɡet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̬.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ʌp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651" y="3362123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adopt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ɡet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̬.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ʌp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651" y="3989338"/>
            <a:ext cx="4477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prstClr val="black"/>
                </a:solidFill>
              </a:rPr>
              <a:t>- such as</a:t>
            </a:r>
            <a:r>
              <a:rPr lang="en-US" altLang="en-US" sz="4400" dirty="0">
                <a:solidFill>
                  <a:prstClr val="black"/>
                </a:solidFill>
              </a:rPr>
              <a:t> </a:t>
            </a:r>
            <a:r>
              <a:rPr lang="en-US" altLang="en-US" sz="4400" dirty="0" smtClean="0">
                <a:solidFill>
                  <a:prstClr val="black"/>
                </a:solidFill>
              </a:rPr>
              <a:t>= </a:t>
            </a:r>
            <a:r>
              <a:rPr lang="en-US" altLang="en-US" sz="4400" b="1" dirty="0" smtClean="0">
                <a:solidFill>
                  <a:prstClr val="black"/>
                </a:solidFill>
              </a:rPr>
              <a:t>like: 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3365" y="4025814"/>
            <a:ext cx="4081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prstClr val="black"/>
                </a:solidFill>
              </a:rPr>
              <a:t>- For example</a:t>
            </a:r>
            <a:r>
              <a:rPr lang="en-US" altLang="en-US" sz="44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en-US" sz="4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9" y="97742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ACTIVITY 1.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7525" y="742295"/>
            <a:ext cx="8966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a)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Farming is a problem for the Philippine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eagle. </a:t>
            </a:r>
            <a:endParaRPr lang="en-US" sz="36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25" y="1855946"/>
            <a:ext cx="9539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b="1" dirty="0">
                <a:solidFill>
                  <a:srgbClr val="B5D4E9">
                    <a:lumMod val="50000"/>
                  </a:srgbClr>
                </a:solidFill>
                <a:latin typeface="Times New Roman" panose="02020603050405020304" pitchFamily="18" charset="0"/>
                <a:ea typeface="MS Mincho"/>
              </a:rPr>
              <a:t>b) </a:t>
            </a:r>
            <a:endParaRPr lang="en-US" sz="4000" b="1" dirty="0">
              <a:solidFill>
                <a:srgbClr val="B5D4E9">
                  <a:lumMod val="50000"/>
                </a:srgbClr>
              </a:solidFill>
              <a:latin typeface="Times New Roman" panose="02020603050405020304" pitchFamily="18" charset="0"/>
              <a:ea typeface="MS Mincho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It’s one of the biggest birds in the world,</a:t>
            </a:r>
            <a:r>
              <a:rPr lang="en-US" sz="36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and it’s in danger and very rare. </a:t>
            </a:r>
            <a:endParaRPr lang="en-US" sz="4000" dirty="0">
              <a:latin typeface="Times New Roman" panose="02020603050405020304" pitchFamily="18" charset="0"/>
              <a:ea typeface="MS Mincho"/>
            </a:endParaRPr>
          </a:p>
          <a:p>
            <a:pPr marL="571500" lvl="0" indent="-571500">
              <a:buFont typeface="Wingdings" panose="05000000000000000000" pitchFamily="2" charset="2"/>
              <a:buChar char="Ø"/>
              <a:tabLst>
                <a:tab pos="581025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It eats snakes and small animals such as bats, rats and small monkeys.</a:t>
            </a:r>
            <a:endParaRPr lang="en-US" sz="3600" b="1" dirty="0"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059" y="1129187"/>
            <a:ext cx="941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eight kilos / one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metre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long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59" y="97742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ACTIVITY 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73059" y="1702506"/>
            <a:ext cx="8625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4000" b="1" dirty="0">
                <a:solidFill>
                  <a:srgbClr val="B5D4E9">
                    <a:lumMod val="50000"/>
                  </a:srgbClr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small animals ... snakes, bats and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rats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059" y="2290764"/>
            <a:ext cx="8761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4000" b="1" dirty="0">
                <a:solidFill>
                  <a:srgbClr val="B5D4E9">
                    <a:lumMod val="50000"/>
                  </a:srgbClr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in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danger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058" y="2914817"/>
            <a:ext cx="8625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4000" b="1" dirty="0">
                <a:solidFill>
                  <a:srgbClr val="B5D4E9">
                    <a:lumMod val="50000"/>
                  </a:srgbClr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on the website (of the Philippine Eagle Foundation)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204" y="1115540"/>
            <a:ext cx="8884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36195" indent="-571500"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We can use For example at the start of a sentence. For example has a comma after it.</a:t>
            </a:r>
            <a:endParaRPr lang="en-US" sz="40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59" y="152333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ACTIVITY 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027" y="397995"/>
            <a:ext cx="855394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Eagle eats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animals </a:t>
            </a:r>
            <a:r>
              <a:rPr lang="en-US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snakes,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rats.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027" y="2110255"/>
            <a:ext cx="85539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biggest problem is human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farming.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2496" y="1028937"/>
            <a:ext cx="128288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9757" y="3374619"/>
            <a:ext cx="128288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2496" y="1145013"/>
            <a:ext cx="1392071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US" sz="3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9757" y="3573513"/>
            <a:ext cx="130791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US" sz="3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027" y="1619044"/>
            <a:ext cx="2707719" cy="4083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054" y="1652521"/>
            <a:ext cx="85539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‘adopt’ </a:t>
            </a:r>
            <a:endParaRPr lang="en-US" sz="3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eagle.</a:t>
            </a:r>
            <a:endParaRPr lang="en-US" sz="3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30555" y="2251881"/>
            <a:ext cx="0" cy="662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2262" y="2251881"/>
            <a:ext cx="0" cy="662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00883" y="2251881"/>
            <a:ext cx="0" cy="662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37047" y="3205988"/>
            <a:ext cx="54363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9746" y="3205987"/>
            <a:ext cx="54363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3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9066" y="3205986"/>
            <a:ext cx="54363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2928" y="1153245"/>
            <a:ext cx="9510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such </a:t>
            </a:r>
            <a:r>
              <a:rPr lang="en-US" altLang="en-US" sz="4400" b="1" dirty="0" smtClean="0">
                <a:solidFill>
                  <a:prstClr val="black"/>
                </a:solidFill>
              </a:rPr>
              <a:t>as</a:t>
            </a:r>
            <a:r>
              <a:rPr lang="en-US" altLang="en-US" sz="4400" dirty="0">
                <a:solidFill>
                  <a:prstClr val="black"/>
                </a:solidFill>
              </a:rPr>
              <a:t> + </a:t>
            </a:r>
            <a:r>
              <a:rPr lang="en-US" altLang="en-US" sz="4400" dirty="0">
                <a:solidFill>
                  <a:schemeClr val="accent5">
                    <a:lumMod val="50000"/>
                  </a:schemeClr>
                </a:solidFill>
              </a:rPr>
              <a:t>Noun</a:t>
            </a:r>
            <a:r>
              <a:rPr lang="en-US" altLang="en-US" sz="4400" dirty="0">
                <a:solidFill>
                  <a:prstClr val="black"/>
                </a:solidFill>
              </a:rPr>
              <a:t> = </a:t>
            </a:r>
            <a:r>
              <a:rPr lang="en-US" altLang="en-US" sz="4400" dirty="0" smtClean="0">
                <a:solidFill>
                  <a:prstClr val="black"/>
                </a:solidFill>
              </a:rPr>
              <a:t>like + </a:t>
            </a:r>
            <a:r>
              <a:rPr lang="en-US" altLang="en-US" sz="4400" dirty="0" smtClean="0">
                <a:solidFill>
                  <a:schemeClr val="accent5">
                    <a:lumMod val="50000"/>
                  </a:schemeClr>
                </a:solidFill>
              </a:rPr>
              <a:t>Noun</a:t>
            </a:r>
            <a:endParaRPr lang="en-US" altLang="en-US" sz="4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28" y="215469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For </a:t>
            </a:r>
            <a:r>
              <a:rPr lang="en-US" altLang="en-US" sz="4400" b="1" dirty="0" smtClean="0">
                <a:solidFill>
                  <a:prstClr val="black"/>
                </a:solidFill>
              </a:rPr>
              <a:t>example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altLang="en-US" sz="4400" b="1" dirty="0" smtClean="0">
                <a:solidFill>
                  <a:prstClr val="black"/>
                </a:solidFill>
              </a:rPr>
              <a:t> </a:t>
            </a:r>
            <a:r>
              <a:rPr lang="en-US" altLang="en-US" sz="4400" dirty="0" smtClean="0">
                <a:solidFill>
                  <a:schemeClr val="accent5">
                    <a:lumMod val="50000"/>
                  </a:schemeClr>
                </a:solidFill>
              </a:rPr>
              <a:t>S + V + O</a:t>
            </a:r>
            <a:endParaRPr lang="en-US" altLang="en-US" sz="4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ld Book Day Share your ide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2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3 free tools for creating animated GIF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29"/>
            <a:ext cx="9181116" cy="51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5" y="1105469"/>
            <a:ext cx="4831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.VnShelley Allegro" panose="040B7200000000000000" pitchFamily="82" charset="0"/>
              </a:rPr>
              <a:t>Writing time</a:t>
            </a:r>
            <a:endParaRPr lang="en-US" sz="8000" dirty="0">
              <a:latin typeface=".VnShelley Allegro" panose="040B7200000000000000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168442" y="1359004"/>
            <a:ext cx="8975558" cy="1107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 in workbook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 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60" y="2257958"/>
            <a:ext cx="9322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lesson: 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CLIL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Natural science: animals 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3755" y="323507"/>
            <a:ext cx="577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7200" b="1" dirty="0" smtClean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homework</a:t>
            </a:r>
            <a:endParaRPr lang="en-US" sz="7200" b="1" dirty="0">
              <a:latin typeface="Stencil" panose="040409050D0802020404" pitchFamily="82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2443" y="2161218"/>
            <a:ext cx="582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5400" b="1" dirty="0">
                <a:solidFill>
                  <a:srgbClr val="C00000"/>
                </a:solidFill>
                <a:latin typeface="Sitka Text" panose="02000505000000020004" pitchFamily="2" charset="0"/>
                <a:ea typeface="MS Mincho"/>
              </a:rPr>
              <a:t>Which’s animal?</a:t>
            </a:r>
            <a:endParaRPr lang="en-US" sz="5400" b="1" dirty="0">
              <a:latin typeface="Sitka Text" panose="02000505000000020004" pitchFamily="2" charset="0"/>
              <a:ea typeface="MS Mincho"/>
            </a:endParaRPr>
          </a:p>
        </p:txBody>
      </p:sp>
      <p:pic>
        <p:nvPicPr>
          <p:cNvPr id="5" name="Picture 4" descr="The blobfish and other deep questions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94" y="126757"/>
            <a:ext cx="3160875" cy="19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roc Pays Visit To Home In Kerala; Captured And Releas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35" y="3164305"/>
            <a:ext cx="3296653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proving the Camel | Science News for Studen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9" y="-1"/>
            <a:ext cx="2899611" cy="208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 elephants poached in a year at Mozambique′s Niassa wildlife park | News  | DW | 15.06.20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4305"/>
            <a:ext cx="2947737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ountain Gorilla | Gorillas | WW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6497"/>
          <a:stretch>
            <a:fillRect/>
          </a:stretch>
        </p:blipFill>
        <p:spPr bwMode="auto">
          <a:xfrm>
            <a:off x="6244389" y="3164305"/>
            <a:ext cx="2899611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20+ Different Types of Eagles with Pictures | Gate Information | Types of  eagles, Eagles, Bald eag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2252" cy="208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729" y="2161218"/>
            <a:ext cx="8510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animals are in danger?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he blobfish and other deep questions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94" y="126757"/>
            <a:ext cx="3160875" cy="19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roc Pays Visit To Home In Kerala; Captured And Releas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35" y="3164305"/>
            <a:ext cx="3296653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proving the Camel | Science News for Studen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9" y="-1"/>
            <a:ext cx="2899611" cy="208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 elephants poached in a year at Mozambique′s Niassa wildlife park | News  | DW | 15.06.20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4305"/>
            <a:ext cx="2947737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ountain Gorilla | Gorillas | WW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6497"/>
          <a:stretch>
            <a:fillRect/>
          </a:stretch>
        </p:blipFill>
        <p:spPr bwMode="auto">
          <a:xfrm>
            <a:off x="6244389" y="3164305"/>
            <a:ext cx="2899611" cy="19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20+ Different Types of Eagles with Pictures | Gate Information | Types of  eagles, Eagles, Bald eag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2252" cy="208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4180" y="2153390"/>
            <a:ext cx="540724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</a:t>
            </a: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7 </a:t>
            </a:r>
            <a:endParaRPr lang="en-US" sz="4800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tabLst>
                <a:tab pos="540385" algn="l"/>
              </a:tabLst>
            </a:pP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WRITING </a:t>
            </a:r>
            <a:endParaRPr lang="en-US" sz="4800" b="1" dirty="0" smtClean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tabLst>
                <a:tab pos="540385" algn="l"/>
              </a:tabLst>
            </a:pPr>
            <a:r>
              <a:rPr lang="en-US" sz="48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• Animals in danger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Google Shape;62;p13"/>
          <p:cNvSpPr txBox="1"/>
          <p:nvPr/>
        </p:nvSpPr>
        <p:spPr>
          <a:xfrm>
            <a:off x="931644" y="776649"/>
            <a:ext cx="7274638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sz="5400" dirty="0" smtClean="0">
                <a:latin typeface="Arial Black" panose="020B0A04020102020204" pitchFamily="34" charset="0"/>
              </a:rPr>
              <a:t>UNIT 3</a:t>
            </a:r>
            <a:r>
              <a:rPr lang="en-US" sz="5400" dirty="0">
                <a:latin typeface="Arial Black" panose="020B0A04020102020204" pitchFamily="34" charset="0"/>
              </a:rPr>
              <a:t>: WILD LIFE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rry pickers from Thailand cleared to come to Finland | Agrifish | POST  Online M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05" y="0"/>
            <a:ext cx="5979693" cy="334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od and farming could stymie climate efforts, researchers say | Science |  A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5" y="2057400"/>
            <a:ext cx="54864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222" y="262528"/>
            <a:ext cx="30800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farming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endParaRPr lang="en-US" altLang="en-US" sz="4400" dirty="0" smtClean="0">
              <a:solidFill>
                <a:prstClr val="black"/>
              </a:solidFill>
            </a:endParaRP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 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fɑːr.mɪŋ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a part of the solution, not pollution | Web development design, Web  development agency, Web design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6624" y="3779680"/>
            <a:ext cx="606968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pollution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pəˈlu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ː.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ʃən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NR: Fish &amp; Wildlife: Learn to Hunt Trap and Shoo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1319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6624" y="4236300"/>
            <a:ext cx="55282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hunting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hʌn.t̬ɪŋ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708" y="228946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  <a:endParaRPr lang="en-US" sz="4400" b="1" u="sng" dirty="0">
              <a:solidFill>
                <a:srgbClr val="FF0000"/>
              </a:solidFill>
              <a:latin typeface=".VnMemorandum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8387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explain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ɪkˈspleɪn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175451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adopt</a:t>
            </a:r>
            <a:r>
              <a:rPr lang="en-US" altLang="en-US" sz="4400" dirty="0" smtClean="0">
                <a:solidFill>
                  <a:prstClr val="black"/>
                </a:solidFill>
              </a:rPr>
              <a:t>(n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əˈdɑːpt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864" y="2034198"/>
            <a:ext cx="797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to do this exercise.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og Face. Pet Adoption. Puppy Pooch Looking Up To Human Hand, Paw Print  Hug. Flat Design. Help Homeless Animal Concept. Cute Carto Stock Vector -  Illustration of banner, care: 9360886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69" y="1105469"/>
            <a:ext cx="4038031" cy="40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928" y="743812"/>
            <a:ext cx="4477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prstClr val="black"/>
                </a:solidFill>
              </a:rPr>
              <a:t>- such as</a:t>
            </a:r>
            <a:r>
              <a:rPr lang="en-US" altLang="en-US" sz="4400" dirty="0">
                <a:solidFill>
                  <a:prstClr val="black"/>
                </a:solidFill>
              </a:rPr>
              <a:t> </a:t>
            </a:r>
            <a:r>
              <a:rPr lang="en-US" altLang="en-US" sz="4400" dirty="0" smtClean="0">
                <a:solidFill>
                  <a:prstClr val="black"/>
                </a:solidFill>
              </a:rPr>
              <a:t>= </a:t>
            </a:r>
            <a:r>
              <a:rPr lang="en-US" altLang="en-US" sz="4400" b="1" smtClean="0">
                <a:solidFill>
                  <a:prstClr val="black"/>
                </a:solidFill>
              </a:rPr>
              <a:t>like</a:t>
            </a:r>
            <a:r>
              <a:rPr lang="en-US" altLang="en-US" sz="4400" b="1" smtClean="0">
                <a:solidFill>
                  <a:prstClr val="black"/>
                </a:solidFill>
              </a:rPr>
              <a:t>:  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928" y="1649731"/>
            <a:ext cx="4081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prstClr val="black"/>
                </a:solidFill>
              </a:rPr>
              <a:t>- For example</a:t>
            </a:r>
            <a:r>
              <a:rPr lang="en-US" altLang="en-US" sz="4400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en-US" sz="4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84" y="2592569"/>
            <a:ext cx="844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use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as, like, For example 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an example or examples of something we 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mention.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Presentation</Application>
  <PresentationFormat>On-screen Show (16:9)</PresentationFormat>
  <Paragraphs>101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SimSun</vt:lpstr>
      <vt:lpstr>Wingdings</vt:lpstr>
      <vt:lpstr>Arial</vt:lpstr>
      <vt:lpstr>Amatic SC</vt:lpstr>
      <vt:lpstr>Muli</vt:lpstr>
      <vt:lpstr>Segoe Print</vt:lpstr>
      <vt:lpstr>Sitka Text</vt:lpstr>
      <vt:lpstr>MS Mincho</vt:lpstr>
      <vt:lpstr>Calibri</vt:lpstr>
      <vt:lpstr>Times New Roman</vt:lpstr>
      <vt:lpstr>Segoe UI Historic</vt:lpstr>
      <vt:lpstr>Arial Black</vt:lpstr>
      <vt:lpstr>.VnMemorandum</vt:lpstr>
      <vt:lpstr>.VnShelley Allegro</vt:lpstr>
      <vt:lpstr>Algerian</vt:lpstr>
      <vt:lpstr>Stencil</vt:lpstr>
      <vt:lpstr>Microsoft YaHei</vt:lpstr>
      <vt:lpstr>Arial Unicode MS</vt:lpstr>
      <vt:lpstr>Quickly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PHAM THI THUY</cp:lastModifiedBy>
  <cp:revision>93</cp:revision>
  <dcterms:created xsi:type="dcterms:W3CDTF">2021-07-22T04:01:06Z</dcterms:created>
  <dcterms:modified xsi:type="dcterms:W3CDTF">2021-07-22T04:01:27Z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